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3" r:id="rId2"/>
    <p:sldId id="320" r:id="rId3"/>
    <p:sldId id="344" r:id="rId4"/>
    <p:sldId id="358" r:id="rId5"/>
    <p:sldId id="304" r:id="rId6"/>
    <p:sldId id="318" r:id="rId7"/>
    <p:sldId id="305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Lopez" initials="T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esa.lopez\Documents\Resiliencia%20Costera\Informe%20de%20Situaci&#243;n%20No.%205%20sept%202022\Avance%20de%20metas%20%20RC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82455222720141"/>
          <c:y val="0.17171296296296296"/>
          <c:w val="0.67041977990299118"/>
          <c:h val="0.559183923595453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'2021'!$C$6</c:f>
              <c:strCache>
                <c:ptCount val="1"/>
                <c:pt idx="0">
                  <c:v>cumplidas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'2021'!$B$7:$B$10</c:f>
              <c:strCache>
                <c:ptCount val="4"/>
                <c:pt idx="0">
                  <c:v>OBJETIVOS</c:v>
                </c:pt>
                <c:pt idx="1">
                  <c:v>RESULTADO I</c:v>
                </c:pt>
                <c:pt idx="2">
                  <c:v>RESULTADO II</c:v>
                </c:pt>
                <c:pt idx="3">
                  <c:v>RESULTADO III</c:v>
                </c:pt>
              </c:strCache>
            </c:strRef>
          </c:cat>
          <c:val>
            <c:numRef>
              <c:f>'2021'!$C$7:$C$10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B-4560-9563-D89DCACA7CE8}"/>
            </c:ext>
          </c:extLst>
        </c:ser>
        <c:ser>
          <c:idx val="3"/>
          <c:order val="1"/>
          <c:tx>
            <c:strRef>
              <c:f>'2021'!$E$6</c:f>
              <c:strCache>
                <c:ptCount val="1"/>
                <c:pt idx="0">
                  <c:v>avanzadas (mas del 50% cumplido) 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'2021'!$E$7:$E$10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B-4560-9563-D89DCACA7CE8}"/>
            </c:ext>
          </c:extLst>
        </c:ser>
        <c:ser>
          <c:idx val="1"/>
          <c:order val="2"/>
          <c:tx>
            <c:v>en proceso</c:v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'2021'!$B$7:$B$10</c:f>
              <c:strCache>
                <c:ptCount val="4"/>
                <c:pt idx="0">
                  <c:v>OBJETIVOS</c:v>
                </c:pt>
                <c:pt idx="1">
                  <c:v>RESULTADO I</c:v>
                </c:pt>
                <c:pt idx="2">
                  <c:v>RESULTADO II</c:v>
                </c:pt>
                <c:pt idx="3">
                  <c:v>RESULTADO III</c:v>
                </c:pt>
              </c:strCache>
            </c:strRef>
          </c:cat>
          <c:val>
            <c:numRef>
              <c:f>'2021'!$D$7:$D$10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4B-4560-9563-D89DCACA7CE8}"/>
            </c:ext>
          </c:extLst>
        </c:ser>
        <c:ser>
          <c:idx val="2"/>
          <c:order val="3"/>
          <c:tx>
            <c:strRef>
              <c:f>'2021'!$F$6</c:f>
              <c:strCache>
                <c:ptCount val="1"/>
                <c:pt idx="0">
                  <c:v>atrasadas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'2021'!$F$7:$F$10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4B-4560-9563-D89DCACA7C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057536"/>
        <c:axId val="133071616"/>
        <c:axId val="0"/>
      </c:bar3DChart>
      <c:catAx>
        <c:axId val="13305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133071616"/>
        <c:crosses val="autoZero"/>
        <c:auto val="1"/>
        <c:lblAlgn val="ctr"/>
        <c:lblOffset val="100"/>
        <c:noMultiLvlLbl val="0"/>
      </c:catAx>
      <c:valAx>
        <c:axId val="1330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100" b="1"/>
                  <a:t>Cantidad</a:t>
                </a:r>
                <a:r>
                  <a:rPr lang="en-CA" sz="1100" b="1" baseline="0"/>
                  <a:t> de metas</a:t>
                </a:r>
                <a:endParaRPr lang="en-CA" sz="1100" b="1"/>
              </a:p>
            </c:rich>
          </c:tx>
          <c:layout>
            <c:manualLayout>
              <c:xMode val="edge"/>
              <c:yMode val="edge"/>
              <c:x val="4.5062554680664911E-2"/>
              <c:y val="0.25379265091863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1330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82107624250046829"/>
          <c:y val="9.8686108463608715E-2"/>
          <c:w val="0.1748970910052994"/>
          <c:h val="0.37049179030807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039-4147-A306-6DAF1140726D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039-4147-A306-6DAF1140726D}"/>
              </c:ext>
            </c:extLst>
          </c:dPt>
          <c:dLbls>
            <c:dLbl>
              <c:idx val="0"/>
              <c:layout>
                <c:manualLayout>
                  <c:x val="3.4116965308483599E-2"/>
                  <c:y val="-2.43710705089778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100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94450302764976"/>
                      <c:h val="6.108965978663418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2039-4147-A306-6DAF1140726D}"/>
                </c:ext>
              </c:extLst>
            </c:dLbl>
            <c:dLbl>
              <c:idx val="1"/>
              <c:layout>
                <c:manualLayout>
                  <c:x val="6.9099915313276819E-2"/>
                  <c:y val="-1.57233778938722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dirty="0">
                        <a:solidFill>
                          <a:srgbClr val="0070C0"/>
                        </a:solidFill>
                      </a:rPr>
                      <a:t>100%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2436848310926"/>
                      <c:h val="9.00337610520725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039-4147-A306-6DAF114072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7334069022550873E-2"/>
                      <c:h val="6.3768438752777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39-4147-A306-6DAF1140726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Sheet1!$C$4:$E$4</c:f>
              <c:strCache>
                <c:ptCount val="3"/>
                <c:pt idx="0">
                  <c:v>Presupuesto total</c:v>
                </c:pt>
                <c:pt idx="1">
                  <c:v>ejecucion 20 nov 2023</c:v>
                </c:pt>
                <c:pt idx="2">
                  <c:v>presupuesto periodo cierre</c:v>
                </c:pt>
              </c:strCache>
            </c:strRef>
          </c:cat>
          <c:val>
            <c:numRef>
              <c:f>Sheet1!$C$5:$E$5</c:f>
              <c:numCache>
                <c:formatCode>#,##0.00</c:formatCode>
                <c:ptCount val="3"/>
                <c:pt idx="0">
                  <c:v>5705285.7699999996</c:v>
                </c:pt>
                <c:pt idx="1">
                  <c:v>5614261.5</c:v>
                </c:pt>
                <c:pt idx="2">
                  <c:v>46356.2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39-4147-A306-6DAF11407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box"/>
        <c:axId val="150491520"/>
        <c:axId val="150493056"/>
        <c:axId val="0"/>
      </c:bar3DChart>
      <c:catAx>
        <c:axId val="1504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150493056"/>
        <c:crosses val="autoZero"/>
        <c:auto val="1"/>
        <c:lblAlgn val="ctr"/>
        <c:lblOffset val="100"/>
        <c:noMultiLvlLbl val="0"/>
      </c:catAx>
      <c:valAx>
        <c:axId val="15049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USD</a:t>
                </a:r>
              </a:p>
            </c:rich>
          </c:tx>
          <c:layout>
            <c:manualLayout>
              <c:xMode val="edge"/>
              <c:yMode val="edge"/>
              <c:x val="0.10275574579546726"/>
              <c:y val="3.231443698615972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1504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104869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73E2B-372C-44A0-A246-AD2501BF455F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9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104870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DCA29-81EF-471C-9AAB-712C60384FAE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61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8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8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4685-A0F4-485D-8CE9-928AE3E0C67C}" type="datetimeFigureOut">
              <a:rPr lang="en-CA" smtClean="0"/>
              <a:t>2025-01-22</a:t>
            </a:fld>
            <a:endParaRPr lang="en-CA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680F-31B4-4754-9C22-80980D7219EF}" type="slidenum">
              <a:rPr lang="en-CA" smtClean="0"/>
              <a:t>‹Nº›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 rotWithShape="1">
          <a:blip r:embed="rId2"/>
          <a:srcRect l="28716" t="28887" r="59816" b="16534"/>
          <a:stretch>
            <a:fillRect/>
          </a:stretch>
        </p:blipFill>
        <p:spPr>
          <a:xfrm>
            <a:off x="-1" y="0"/>
            <a:ext cx="2105638" cy="6858000"/>
          </a:xfrm>
          <a:prstGeom prst="rect">
            <a:avLst/>
          </a:prstGeom>
        </p:spPr>
      </p:pic>
      <p:sp>
        <p:nvSpPr>
          <p:cNvPr id="1048586" name="TextBox 3"/>
          <p:cNvSpPr txBox="1"/>
          <p:nvPr/>
        </p:nvSpPr>
        <p:spPr>
          <a:xfrm>
            <a:off x="2734810" y="4415538"/>
            <a:ext cx="444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Abril 2024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 rotWithShape="1">
          <a:blip r:embed="rId3" cstate="print"/>
          <a:srcRect l="34315" t="26144" r="35925" b="22169"/>
          <a:stretch>
            <a:fillRect/>
          </a:stretch>
        </p:blipFill>
        <p:spPr>
          <a:xfrm>
            <a:off x="4246522" y="47202"/>
            <a:ext cx="1749914" cy="2149895"/>
          </a:xfrm>
          <a:prstGeom prst="rect">
            <a:avLst/>
          </a:prstGeom>
        </p:spPr>
      </p:pic>
      <p:sp>
        <p:nvSpPr>
          <p:cNvPr id="1048587" name="TextBox 7"/>
          <p:cNvSpPr txBox="1"/>
          <p:nvPr/>
        </p:nvSpPr>
        <p:spPr>
          <a:xfrm>
            <a:off x="1061206" y="2611599"/>
            <a:ext cx="779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la implementación del proyecto Construyendo resiliencia costera en Cuba a través de soluciones naturales para la adaptación al Cambio Climático” (Resiliencia Costera). 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1" descr="C:\1-Trabajo proyecto\Memoria de Trabajo 23de Mayo\Inf Proyecto R. Costera\Tira logos RC actualizados\Tira de Logos RC 2022_Color.png">
            <a:extLst>
              <a:ext uri="{FF2B5EF4-FFF2-40B4-BE49-F238E27FC236}">
                <a16:creationId xmlns:a16="http://schemas.microsoft.com/office/drawing/2014/main" id="{7D8D5B42-97EA-4281-8DED-1D9D727ECCC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6062741"/>
            <a:ext cx="6835301" cy="3693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C22CB1-AC49-4E76-A997-61B9EB7E9731}"/>
              </a:ext>
            </a:extLst>
          </p:cNvPr>
          <p:cNvSpPr/>
          <p:nvPr/>
        </p:nvSpPr>
        <p:spPr>
          <a:xfrm>
            <a:off x="1" y="16933"/>
            <a:ext cx="9144000" cy="6613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06D542F-16DD-401C-86E4-DA0FCA5B9FCF}"/>
              </a:ext>
            </a:extLst>
          </p:cNvPr>
          <p:cNvSpPr txBox="1"/>
          <p:nvPr/>
        </p:nvSpPr>
        <p:spPr>
          <a:xfrm>
            <a:off x="1333501" y="0"/>
            <a:ext cx="7732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Resultado II: </a:t>
            </a:r>
            <a:r>
              <a:rPr lang="es-ES" sz="1400" b="1" i="1" dirty="0">
                <a:solidFill>
                  <a:schemeClr val="bg1"/>
                </a:solidFill>
              </a:rPr>
              <a:t>Fortalecida la resiliencia de los asentamientos costeros mediante la implementación de estrategias de adaptación al cambio climático, sensibles a género, en los principales sectores de desarrollo y los gobiernos, a nivel nacional, local y comunitario.</a:t>
            </a:r>
            <a:r>
              <a:rPr lang="es-ES" sz="14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2415D5A-BE7F-4187-9834-51F6007AC3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567105" cy="7379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B0A56D-B6FD-4A67-8AB3-C1C994127355}"/>
              </a:ext>
            </a:extLst>
          </p:cNvPr>
          <p:cNvSpPr txBox="1"/>
          <p:nvPr/>
        </p:nvSpPr>
        <p:spPr>
          <a:xfrm>
            <a:off x="350253" y="754882"/>
            <a:ext cx="8443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 algn="just">
              <a:lnSpc>
                <a:spcPct val="100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Beneficiadas 471 ha en los 4 ecosistemas costeros: </a:t>
            </a:r>
            <a:r>
              <a:rPr lang="es-ES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recuperación de los servicios de protección.</a:t>
            </a:r>
            <a:r>
              <a:rPr lang="es-ES" sz="1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16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297973-E9F6-4158-97FB-9DAC172D97BE}"/>
              </a:ext>
            </a:extLst>
          </p:cNvPr>
          <p:cNvSpPr txBox="1"/>
          <p:nvPr/>
        </p:nvSpPr>
        <p:spPr>
          <a:xfrm>
            <a:off x="153854" y="1560889"/>
            <a:ext cx="8990145" cy="2643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>
              <a:lnSpc>
                <a:spcPct val="107000"/>
              </a:lnSpc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Implementadas 6 soluciones Adaptación basadas en Ecosistemas </a:t>
            </a:r>
            <a:r>
              <a:rPr lang="es-ES" sz="1800" u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los sitios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Punta Brava-Caibarién, Vitoria-Yaguajay, Punta Alegre-Chambas, Santa Rita-Nuevitas</a:t>
            </a: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incluyeron:</a:t>
            </a:r>
          </a:p>
          <a:p>
            <a:pPr marL="434975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Rehabilitación del bosque de manglar (291 ha)</a:t>
            </a:r>
          </a:p>
          <a:p>
            <a:pPr marL="434975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Rehabilitación del bosque áreas arriba de la cuenca (59 ha)</a:t>
            </a:r>
          </a:p>
          <a:p>
            <a:pPr marL="434975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Reforestación de franjas </a:t>
            </a:r>
            <a:r>
              <a:rPr lang="es-ES" sz="18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hidroreguladoras</a:t>
            </a: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(12 ha)</a:t>
            </a:r>
          </a:p>
          <a:p>
            <a:pPr marL="434975" indent="-342900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Manejo de especies exóticas invasoras en humedales costeros (110 ha)</a:t>
            </a:r>
          </a:p>
          <a:p>
            <a:pPr marL="434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Restablecimiento del drenaje y escurrimiento natural a los humedales (70,5 km).</a:t>
            </a:r>
          </a:p>
          <a:p>
            <a:pPr marL="4349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Fomento de la meliponicultura- </a:t>
            </a:r>
            <a:r>
              <a:rPr lang="es-ES" sz="18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solución </a:t>
            </a:r>
            <a:r>
              <a:rPr lang="es-ES" sz="1800" b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AbE</a:t>
            </a:r>
            <a:r>
              <a:rPr lang="es-ES" sz="18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800" b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s-ES" sz="1800" b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23EB67-1381-4719-B44C-20C40A485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70" y="4363153"/>
            <a:ext cx="3074504" cy="23058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87F82A-D251-4A82-A17F-B9EB36C25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4363153"/>
            <a:ext cx="48768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B31972-35D1-49E4-AE0A-5CFE403030CC}"/>
              </a:ext>
            </a:extLst>
          </p:cNvPr>
          <p:cNvSpPr txBox="1"/>
          <p:nvPr/>
        </p:nvSpPr>
        <p:spPr>
          <a:xfrm>
            <a:off x="70222" y="785423"/>
            <a:ext cx="8789106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oluciones integradas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prácticas agroecológicas </a:t>
            </a:r>
            <a:r>
              <a:rPr lang="es-ES" sz="1800" u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59 espacios productivos de agricultura urbana y familiar. El </a:t>
            </a:r>
            <a:r>
              <a:rPr lang="es-E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30% (20 patios) son espacios liderados por mujeres. </a:t>
            </a: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7 patios se realizaron transferencias de tecnologías </a:t>
            </a:r>
            <a:r>
              <a:rPr lang="es-E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(sistemas fotovoltaicos, sistemas de riego eficiente, cosecha de agua de lluvia, meliponicultura).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2D0BD5-0198-4454-82DC-20E655D2BD4A}"/>
              </a:ext>
            </a:extLst>
          </p:cNvPr>
          <p:cNvSpPr txBox="1"/>
          <p:nvPr/>
        </p:nvSpPr>
        <p:spPr>
          <a:xfrm>
            <a:off x="232164" y="2338092"/>
            <a:ext cx="8438321" cy="1655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ES" sz="1800" b="0" u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Centros de Creación de Capacidades y Gestión del Conocimiento para la Adaptación</a:t>
            </a:r>
            <a:r>
              <a:rPr lang="es-ES" sz="1800" b="1" u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Caibarién, Yaguajay, Chambas y Nuevitas, más Santa Clara y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a nivel comunitario-</a:t>
            </a:r>
            <a:r>
              <a:rPr lang="es-E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Punta Alegre, Vitoria. </a:t>
            </a: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Aulas Anexas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Punta Brava, Caibarién,</a:t>
            </a: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Santa Rita, Nuevitas y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Minas </a:t>
            </a:r>
            <a:r>
              <a:rPr lang="es-ES" sz="18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Camagüey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D1E312A2-7E2D-46CE-B8C2-15606291949D}"/>
              </a:ext>
            </a:extLst>
          </p:cNvPr>
          <p:cNvGrpSpPr/>
          <p:nvPr/>
        </p:nvGrpSpPr>
        <p:grpSpPr>
          <a:xfrm>
            <a:off x="-528506" y="-292945"/>
            <a:ext cx="9588873" cy="1341244"/>
            <a:chOff x="-488745" y="-267600"/>
            <a:chExt cx="9574021" cy="1341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BF5EBCE-18E8-40CD-9CA2-E503FEE06ECB}"/>
                </a:ext>
              </a:extLst>
            </p:cNvPr>
            <p:cNvSpPr/>
            <p:nvPr/>
          </p:nvSpPr>
          <p:spPr>
            <a:xfrm>
              <a:off x="109056" y="72331"/>
              <a:ext cx="8976220" cy="66138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4FE1B0-A218-4B14-A40F-6C4830190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88745" y="-267600"/>
              <a:ext cx="1896084" cy="1341244"/>
            </a:xfrm>
            <a:prstGeom prst="rect">
              <a:avLst/>
            </a:prstGeom>
          </p:spPr>
        </p:pic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C2D4CB3B-DAE6-44A6-88DA-93E95553544A}"/>
              </a:ext>
            </a:extLst>
          </p:cNvPr>
          <p:cNvSpPr txBox="1"/>
          <p:nvPr/>
        </p:nvSpPr>
        <p:spPr>
          <a:xfrm>
            <a:off x="824948" y="0"/>
            <a:ext cx="8241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Resultado II: </a:t>
            </a:r>
            <a:r>
              <a:rPr lang="es-ES" sz="1400" b="1" i="1" dirty="0">
                <a:solidFill>
                  <a:schemeClr val="bg1"/>
                </a:solidFill>
              </a:rPr>
              <a:t>Fortalecida la resiliencia de los asentamientos costeros mediante la implementación de estrategias de adaptación al cambio climático, sensibles a género, en los principales sectores de desarrollo y los gobiernos, a nivel nacional, local y comunitario.</a:t>
            </a:r>
            <a:r>
              <a:rPr lang="es-ES" sz="14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341EAD-1814-4AAB-8279-720B0E8E6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77" y="3954304"/>
            <a:ext cx="2225429" cy="29672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3D8C8A-4E9C-4E72-A681-BD866B9E1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5287" r="22464" b="7506"/>
          <a:stretch/>
        </p:blipFill>
        <p:spPr>
          <a:xfrm rot="5400000">
            <a:off x="3972658" y="4532726"/>
            <a:ext cx="2950939" cy="18266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CE1CE44-F194-4197-A2B2-9AE88B9FF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5"/>
          <a:stretch/>
        </p:blipFill>
        <p:spPr>
          <a:xfrm>
            <a:off x="310739" y="3954304"/>
            <a:ext cx="4145467" cy="29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1FA910A5-6987-4C1F-9273-78F0BE810D81}"/>
              </a:ext>
            </a:extLst>
          </p:cNvPr>
          <p:cNvSpPr/>
          <p:nvPr/>
        </p:nvSpPr>
        <p:spPr>
          <a:xfrm>
            <a:off x="1" y="16933"/>
            <a:ext cx="9144000" cy="6613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A91E99-2D7B-4ECC-B740-913AFF193B5D}"/>
              </a:ext>
            </a:extLst>
          </p:cNvPr>
          <p:cNvSpPr txBox="1"/>
          <p:nvPr/>
        </p:nvSpPr>
        <p:spPr>
          <a:xfrm>
            <a:off x="139147" y="755597"/>
            <a:ext cx="8448261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Generados 4 planes municipales de adaptación al cambio climático integrando enfoque de </a:t>
            </a: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RRD/ACC y de género e inclusión social e integrados a la “Tarea Vida” a nivel municipal y local.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E9493-F7C7-4607-9F56-05BA5513546C}"/>
              </a:ext>
            </a:extLst>
          </p:cNvPr>
          <p:cNvSpPr txBox="1"/>
          <p:nvPr/>
        </p:nvSpPr>
        <p:spPr>
          <a:xfrm>
            <a:off x="824948" y="0"/>
            <a:ext cx="8241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Resultado II: </a:t>
            </a:r>
            <a:r>
              <a:rPr lang="es-ES" sz="1400" b="1" i="1" dirty="0">
                <a:solidFill>
                  <a:schemeClr val="bg1"/>
                </a:solidFill>
              </a:rPr>
              <a:t>Fortalecida la resiliencia de los asentamientos costeros mediante la implementación de estrategias de adaptación al cambio climático, sensibles a género, en los principales sectores de desarrollo y los gobiernos, a nivel nacional, local y comunitario.</a:t>
            </a:r>
            <a:r>
              <a:rPr lang="es-ES" sz="14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AD718-E144-4916-8437-9A9E6441A1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8506" y="-292945"/>
            <a:ext cx="1899025" cy="13412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F9FF36-FFCF-48EF-BA70-C727530E5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" y="2192618"/>
            <a:ext cx="3129445" cy="41725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807A34-5267-47D8-9BD9-1A0FB0CFE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37" y="2909282"/>
            <a:ext cx="2454965" cy="32732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2E5F483-B369-4FBA-8A3F-355008D8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28" y="3181996"/>
            <a:ext cx="3337583" cy="25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098C07C3-83BE-494B-9C6C-95B421DD89E9}"/>
              </a:ext>
            </a:extLst>
          </p:cNvPr>
          <p:cNvSpPr/>
          <p:nvPr/>
        </p:nvSpPr>
        <p:spPr>
          <a:xfrm>
            <a:off x="81695" y="52067"/>
            <a:ext cx="8990145" cy="6613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F6EB3F9-0F81-4E18-9AA2-2F65D0F62A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7033" y="-287864"/>
            <a:ext cx="1899025" cy="1341244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4D1B3898-9BC8-4908-81CF-1538D98694DF}"/>
              </a:ext>
            </a:extLst>
          </p:cNvPr>
          <p:cNvSpPr txBox="1"/>
          <p:nvPr/>
        </p:nvSpPr>
        <p:spPr>
          <a:xfrm>
            <a:off x="853458" y="98585"/>
            <a:ext cx="814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Resultado III: </a:t>
            </a:r>
            <a:r>
              <a:rPr lang="es-ES" sz="1400" b="1" i="1" dirty="0">
                <a:solidFill>
                  <a:schemeClr val="bg1"/>
                </a:solidFill>
              </a:rPr>
              <a:t>Incorporado el enfoque integrado de la reducción del riesgo de desastres y la adaptación al cambio climático en la planificación, sensible a género, del desarrollo local. .</a:t>
            </a:r>
            <a:r>
              <a:rPr lang="es-ES" sz="1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4C8EE4-3DC8-4227-B3E1-135588CAE93D}"/>
              </a:ext>
            </a:extLst>
          </p:cNvPr>
          <p:cNvSpPr txBox="1"/>
          <p:nvPr/>
        </p:nvSpPr>
        <p:spPr>
          <a:xfrm>
            <a:off x="11243" y="770506"/>
            <a:ext cx="8990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Generados o actualizados 4 Modelos de Ordenamiento Ambiental, MOA, en los 4 municipios, con visión integrada de la RRD/ACC e incorporando enfoques de género e inclusión social</a:t>
            </a:r>
            <a:r>
              <a:rPr lang="es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DF40EE-B713-49FE-8538-4B1E21ADA0A5}"/>
              </a:ext>
            </a:extLst>
          </p:cNvPr>
          <p:cNvSpPr txBox="1"/>
          <p:nvPr/>
        </p:nvSpPr>
        <p:spPr>
          <a:xfrm>
            <a:off x="-79513" y="1680175"/>
            <a:ext cx="9001388" cy="2646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Difundidos más de 400 productos de conocimiento en el repositorio digital de la Plataforma de Gestión del Conocimiento para la RRD/ACC- acceso libre- </a:t>
            </a: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productos comunicativos y de conocimiento han sido generados y difundidos con las acciones del proyecto (</a:t>
            </a:r>
            <a:r>
              <a:rPr lang="es-ES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Lente Resiliente, Rutas de la Resiliencia, Plegables sobre SAT, Plataforma RRD/ACC, Modelos de Ordenamiento, Planes de Adaptación municipales, entre otros)</a:t>
            </a:r>
            <a:endParaRPr lang="es-ES" sz="18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Generados 15 productos audiovisuales que apoyaron la difusión de las experiencias del proyecto.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0D2F03-CCB2-44B0-8923-2C380B6D7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01" y="4287117"/>
            <a:ext cx="4641574" cy="26108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8FA26D-AD46-430F-895D-280BAD0B7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2" y="4315077"/>
            <a:ext cx="3390564" cy="25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714E6F3-A752-4B35-B3B4-4F6656ABE65B}"/>
              </a:ext>
            </a:extLst>
          </p:cNvPr>
          <p:cNvSpPr txBox="1"/>
          <p:nvPr/>
        </p:nvSpPr>
        <p:spPr>
          <a:xfrm>
            <a:off x="81695" y="713449"/>
            <a:ext cx="89196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 algn="just">
              <a:lnSpc>
                <a:spcPct val="100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acciones de sensibilización y capacitación de los actores clave para incorporar la visión integrada de la RRD/ACC y la dimensión social en los instrumentos de gestión, planes y proyectos de desarrollo a nivel local, más de 6,000 personas (50% mujeres, 30% jóvenes y 6% adultos mayores), lo que representa más del 100% de los actores clave identificados en el inicio del proyecto.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712AA6-B7D9-4E2C-8455-82BC58BE38BB}"/>
              </a:ext>
            </a:extLst>
          </p:cNvPr>
          <p:cNvSpPr/>
          <p:nvPr/>
        </p:nvSpPr>
        <p:spPr>
          <a:xfrm>
            <a:off x="81695" y="52067"/>
            <a:ext cx="8990145" cy="6613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752D37F-9560-4E68-A1AD-63CE39E4F94D}"/>
              </a:ext>
            </a:extLst>
          </p:cNvPr>
          <p:cNvSpPr txBox="1"/>
          <p:nvPr/>
        </p:nvSpPr>
        <p:spPr>
          <a:xfrm>
            <a:off x="853458" y="98585"/>
            <a:ext cx="814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Resultado III: </a:t>
            </a:r>
            <a:r>
              <a:rPr lang="es-ES" sz="1400" b="1" i="1" dirty="0">
                <a:solidFill>
                  <a:schemeClr val="bg1"/>
                </a:solidFill>
              </a:rPr>
              <a:t>Incorporado el enfoque integrado de la reducción del riesgo de desastres y la adaptación al cambio climático en la planificación, sensible a género, del desarrollo local.</a:t>
            </a:r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C5EECC9-E80D-477C-A4AF-19BFD8B34A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7033" y="-287864"/>
            <a:ext cx="1899025" cy="13412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00633B-6946-4C6D-84E9-6D5461728E2B}"/>
              </a:ext>
            </a:extLst>
          </p:cNvPr>
          <p:cNvSpPr txBox="1"/>
          <p:nvPr/>
        </p:nvSpPr>
        <p:spPr>
          <a:xfrm>
            <a:off x="0" y="2282421"/>
            <a:ext cx="8919693" cy="2544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Planes de desarrollo de los 4 municipios costeros- Caibarién, Yaguajay, Chambas y Nuevitas </a:t>
            </a:r>
            <a:r>
              <a:rPr lang="es-ES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integraron los resultados de las herramientas desarrolladas en el proyecto para apoyar la gestión a nivel local de la RRD/ACC, que incluyen fundamentalmente lo siguiente:</a:t>
            </a:r>
          </a:p>
          <a:p>
            <a:pPr marL="377825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s-ES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Peligros, Vulnerabilidades y Riesgos actualizados</a:t>
            </a:r>
          </a:p>
          <a:p>
            <a:pPr marL="377825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s-ES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MOAs</a:t>
            </a:r>
            <a:r>
              <a:rPr lang="es-ES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nuevos o actualizados</a:t>
            </a:r>
          </a:p>
          <a:p>
            <a:pPr marL="377825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es-ES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Planes de adaptación municipales generados</a:t>
            </a:r>
          </a:p>
          <a:p>
            <a:pPr marL="92075" indent="0" algn="just">
              <a:lnSpc>
                <a:spcPct val="107000"/>
              </a:lnSpc>
              <a:spcAft>
                <a:spcPts val="0"/>
              </a:spcAft>
              <a:buFontTx/>
              <a:buNone/>
            </a:pPr>
            <a:endParaRPr lang="es-ES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EA1193-4C3F-476A-BF41-6772F40E3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72" y="3558209"/>
            <a:ext cx="2397616" cy="31968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98F40C-4DB1-412C-8878-FA7B1BBBD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2" y="4479169"/>
            <a:ext cx="1745073" cy="2326764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B9F6BC7-BFB7-45ED-A032-C96DE9CA1931}"/>
              </a:ext>
            </a:extLst>
          </p:cNvPr>
          <p:cNvGrpSpPr/>
          <p:nvPr/>
        </p:nvGrpSpPr>
        <p:grpSpPr>
          <a:xfrm>
            <a:off x="2334917" y="4778455"/>
            <a:ext cx="4063253" cy="1728192"/>
            <a:chOff x="7723282" y="2173468"/>
            <a:chExt cx="4063253" cy="1728192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6DF96E59-48A9-4EE9-8BC6-71C92A677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23282" y="2173468"/>
              <a:ext cx="1928826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FBD58821-BB7A-43E4-BBDC-2CED75334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857709" y="2221785"/>
              <a:ext cx="1928826" cy="151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2727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/>
          <p:cNvPicPr>
            <a:picLocks noChangeAspect="1"/>
          </p:cNvPicPr>
          <p:nvPr/>
        </p:nvPicPr>
        <p:blipFill rotWithShape="1">
          <a:blip r:embed="rId2"/>
          <a:srcRect l="50000" t="72480" r="36698" b="19622"/>
          <a:stretch>
            <a:fillRect/>
          </a:stretch>
        </p:blipFill>
        <p:spPr>
          <a:xfrm>
            <a:off x="-1" y="5377343"/>
            <a:ext cx="9219499" cy="1480657"/>
          </a:xfrm>
          <a:prstGeom prst="rect">
            <a:avLst/>
          </a:prstGeom>
        </p:spPr>
      </p:pic>
      <p:pic>
        <p:nvPicPr>
          <p:cNvPr id="2097173" name="Picture 11"/>
          <p:cNvPicPr>
            <a:picLocks noChangeAspect="1"/>
          </p:cNvPicPr>
          <p:nvPr/>
        </p:nvPicPr>
        <p:blipFill rotWithShape="1">
          <a:blip r:embed="rId3" cstate="print"/>
          <a:srcRect l="34315" t="26144" r="35925" b="22169"/>
          <a:stretch>
            <a:fillRect/>
          </a:stretch>
        </p:blipFill>
        <p:spPr>
          <a:xfrm>
            <a:off x="3172727" y="205533"/>
            <a:ext cx="2682787" cy="3295996"/>
          </a:xfrm>
          <a:prstGeom prst="rect">
            <a:avLst/>
          </a:prstGeom>
        </p:spPr>
      </p:pic>
      <p:pic>
        <p:nvPicPr>
          <p:cNvPr id="6" name="Image1" descr="C:\1-Trabajo proyecto\Memoria de Trabajo 23de Mayo\Inf Proyecto R. Costera\Tira logos RC actualizados\Tira de Logos RC 2022_Color.png">
            <a:extLst>
              <a:ext uri="{FF2B5EF4-FFF2-40B4-BE49-F238E27FC236}">
                <a16:creationId xmlns:a16="http://schemas.microsoft.com/office/drawing/2014/main" id="{4A22F6F4-3068-4E2C-AE39-195155B2937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4586" y="4783612"/>
            <a:ext cx="6848314" cy="474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 rotWithShape="1">
          <a:blip r:embed="rId2"/>
          <a:srcRect l="28716" t="28887" r="59816" b="16534"/>
          <a:stretch>
            <a:fillRect/>
          </a:stretch>
        </p:blipFill>
        <p:spPr>
          <a:xfrm>
            <a:off x="-1" y="0"/>
            <a:ext cx="1242392" cy="6858000"/>
          </a:xfrm>
          <a:prstGeom prst="rect">
            <a:avLst/>
          </a:prstGeom>
        </p:spPr>
      </p:pic>
      <p:pic>
        <p:nvPicPr>
          <p:cNvPr id="2097153" name="Picture 4"/>
          <p:cNvPicPr>
            <a:picLocks noChangeAspect="1"/>
          </p:cNvPicPr>
          <p:nvPr/>
        </p:nvPicPr>
        <p:blipFill rotWithShape="1">
          <a:blip r:embed="rId3" cstate="print"/>
          <a:srcRect l="34315" t="26144" r="35925" b="22169"/>
          <a:stretch>
            <a:fillRect/>
          </a:stretch>
        </p:blipFill>
        <p:spPr>
          <a:xfrm>
            <a:off x="3620357" y="62003"/>
            <a:ext cx="1749914" cy="2149895"/>
          </a:xfrm>
          <a:prstGeom prst="rect">
            <a:avLst/>
          </a:prstGeom>
        </p:spPr>
      </p:pic>
      <p:pic>
        <p:nvPicPr>
          <p:cNvPr id="8" name="Image1" descr="C:\1-Trabajo proyecto\Memoria de Trabajo 23de Mayo\Inf Proyecto R. Costera\Tira logos RC actualizados\Tira de Logos RC 2022_Color.png">
            <a:extLst>
              <a:ext uri="{FF2B5EF4-FFF2-40B4-BE49-F238E27FC236}">
                <a16:creationId xmlns:a16="http://schemas.microsoft.com/office/drawing/2014/main" id="{7D8D5B42-97EA-4281-8DED-1D9D727ECCC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6062741"/>
            <a:ext cx="6835301" cy="3693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ECB484C-2EA1-4368-BC15-923B0C615928}"/>
              </a:ext>
            </a:extLst>
          </p:cNvPr>
          <p:cNvSpPr txBox="1"/>
          <p:nvPr/>
        </p:nvSpPr>
        <p:spPr>
          <a:xfrm>
            <a:off x="621195" y="2355673"/>
            <a:ext cx="831408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Ejecutor nacional: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Agencia de Medio Ambiente del CITMA, Grupo Nacional de Evaluación de Riesgos. Instituto de Geofísica y Astronomía. </a:t>
            </a:r>
            <a:endParaRPr lang="es-ES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Fuente de financiamiento: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Alianza Global para el Cambio Climático (</a:t>
            </a:r>
            <a:r>
              <a:rPr lang="es-ES" dirty="0"/>
              <a:t>GCCA)</a:t>
            </a:r>
            <a:r>
              <a:rPr lang="es-ES" b="1" baseline="30000" dirty="0"/>
              <a:t>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 Unión Europea</a:t>
            </a:r>
          </a:p>
          <a:p>
            <a:pPr marL="355600" indent="-355600" algn="just">
              <a:buNone/>
            </a:pPr>
            <a:endParaRPr lang="es-E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55600" indent="-355600" algn="just">
              <a:buNone/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Presupuesto: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5,000,000 Euros (5705,285.77 cambio aproximado cierre 2023)</a:t>
            </a:r>
          </a:p>
          <a:p>
            <a:pPr marL="355600" indent="-355600" algn="just">
              <a:buNone/>
            </a:pPr>
            <a:endParaRPr lang="es-E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55600" indent="-355600" algn="just">
              <a:buNone/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Duración: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años</a:t>
            </a:r>
          </a:p>
          <a:p>
            <a:pPr marL="0" indent="0" algn="just">
              <a:buNone/>
            </a:pPr>
            <a:endParaRPr lang="es-ES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Agencia implementadora: </a:t>
            </a:r>
            <a:r>
              <a:rPr lang="es-E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de Naciones Unidas para el Desarrollo.</a:t>
            </a:r>
          </a:p>
        </p:txBody>
      </p:sp>
    </p:spTree>
    <p:extLst>
      <p:ext uri="{BB962C8B-B14F-4D97-AF65-F5344CB8AC3E}">
        <p14:creationId xmlns:p14="http://schemas.microsoft.com/office/powerpoint/2010/main" val="39446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Sheila Chang.Sheila\Pictures\z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98" y="922565"/>
            <a:ext cx="8890511" cy="51435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0" name="Rectángulo 9"/>
          <p:cNvSpPr/>
          <p:nvPr/>
        </p:nvSpPr>
        <p:spPr>
          <a:xfrm>
            <a:off x="5470072" y="1012372"/>
            <a:ext cx="3388178" cy="1531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Table 6"/>
          <p:cNvGraphicFramePr>
            <a:graphicFrameLocks noGrp="1"/>
          </p:cNvGraphicFramePr>
          <p:nvPr/>
        </p:nvGraphicFramePr>
        <p:xfrm>
          <a:off x="5470073" y="996044"/>
          <a:ext cx="3467814" cy="1531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 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 de Intervención 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Sitio intervención </a:t>
                      </a:r>
                      <a:r>
                        <a:rPr lang="es-ES" sz="9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</a:t>
                      </a: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9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Clara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Caibarién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 Brava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Sancti Spíritus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Yaguajay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Playa Vitoria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Ciego de Ávila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Chambas</a:t>
                      </a:r>
                      <a:endParaRPr lang="en-CA" sz="9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 Alegre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Camagüey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Nuevitas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Rita</a:t>
                      </a:r>
                      <a:endParaRPr lang="en-CA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5746403" y="5032735"/>
          <a:ext cx="3217356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886">
                  <a:extLst>
                    <a:ext uri="{9D8B030D-6E8A-4147-A177-3AD203B41FA5}">
                      <a16:colId xmlns:a16="http://schemas.microsoft.com/office/drawing/2014/main" val="2448907619"/>
                    </a:ext>
                  </a:extLst>
                </a:gridCol>
                <a:gridCol w="1260470">
                  <a:extLst>
                    <a:ext uri="{9D8B030D-6E8A-4147-A177-3AD203B41FA5}">
                      <a16:colId xmlns:a16="http://schemas.microsoft.com/office/drawing/2014/main" val="346222612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 Totales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600,925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97824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Directos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194,627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593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Indirectos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406,298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978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86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2056508" y="1271275"/>
            <a:ext cx="4134393" cy="3000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1350" b="1" dirty="0">
                <a:solidFill>
                  <a:schemeClr val="bg1"/>
                </a:solidFill>
              </a:rPr>
              <a:t>LÓGICA DE INTERVENCIÓN DEL PROYECTO</a:t>
            </a:r>
            <a:endParaRPr lang="en-US" sz="135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518" y="1698592"/>
            <a:ext cx="8061680" cy="3279413"/>
            <a:chOff x="35357" y="1121790"/>
            <a:chExt cx="10522664" cy="4372550"/>
          </a:xfrm>
        </p:grpSpPr>
        <p:sp>
          <p:nvSpPr>
            <p:cNvPr id="5" name="Arrow: Right 4"/>
            <p:cNvSpPr/>
            <p:nvPr/>
          </p:nvSpPr>
          <p:spPr>
            <a:xfrm>
              <a:off x="9832157" y="1121790"/>
              <a:ext cx="725864" cy="40629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350"/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35357" y="1413262"/>
              <a:ext cx="10089031" cy="4081078"/>
              <a:chOff x="35357" y="1728052"/>
              <a:chExt cx="11987029" cy="4081078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20"/>
              <a:stretch/>
            </p:blipFill>
            <p:spPr>
              <a:xfrm>
                <a:off x="35357" y="2223974"/>
                <a:ext cx="3975917" cy="244915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2"/>
              <a:stretch/>
            </p:blipFill>
            <p:spPr>
              <a:xfrm>
                <a:off x="4078483" y="2223974"/>
                <a:ext cx="3937276" cy="244915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1503"/>
              <a:stretch/>
            </p:blipFill>
            <p:spPr>
              <a:xfrm>
                <a:off x="8076486" y="2230117"/>
                <a:ext cx="3945900" cy="244301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Rectángulo 5"/>
              <p:cNvSpPr/>
              <p:nvPr/>
            </p:nvSpPr>
            <p:spPr>
              <a:xfrm>
                <a:off x="53620" y="1728052"/>
                <a:ext cx="3975917" cy="452103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350" dirty="0"/>
                  <a:t>Estado de los ecosistemas</a:t>
                </a:r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4078483" y="1728052"/>
                <a:ext cx="3937276" cy="4117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350" dirty="0"/>
                  <a:t>Riesgo actual y futuro</a:t>
                </a:r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8076486" y="1728052"/>
                <a:ext cx="3945900" cy="41175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350" dirty="0"/>
                  <a:t>Ordenamiento ambiental</a:t>
                </a: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53619" y="5154706"/>
                <a:ext cx="3975917" cy="58270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350" dirty="0"/>
                  <a:t>Sobre qué ecosistemas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5700838" y="5154706"/>
                <a:ext cx="4751295" cy="65442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350" dirty="0"/>
                  <a:t>Cuales son las prioridades</a:t>
                </a:r>
              </a:p>
            </p:txBody>
          </p:sp>
          <p:sp>
            <p:nvSpPr>
              <p:cNvPr id="15" name="Right Brace 5"/>
              <p:cNvSpPr/>
              <p:nvPr/>
            </p:nvSpPr>
            <p:spPr>
              <a:xfrm rot="16200000">
                <a:off x="7846369" y="2923189"/>
                <a:ext cx="460234" cy="4128454"/>
              </a:xfrm>
              <a:prstGeom prst="rightBrace">
                <a:avLst>
                  <a:gd name="adj1" fmla="val 8333"/>
                  <a:gd name="adj2" fmla="val 5060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ight Brace 5"/>
              <p:cNvSpPr/>
              <p:nvPr/>
            </p:nvSpPr>
            <p:spPr>
              <a:xfrm rot="16200000">
                <a:off x="1718787" y="3033522"/>
                <a:ext cx="416415" cy="3783275"/>
              </a:xfrm>
              <a:prstGeom prst="rightBrace">
                <a:avLst>
                  <a:gd name="adj1" fmla="val 8333"/>
                  <a:gd name="adj2" fmla="val 5013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7766574" y="2538158"/>
            <a:ext cx="148692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50" b="1" dirty="0">
                <a:solidFill>
                  <a:srgbClr val="0621A8"/>
                </a:solidFill>
              </a:rPr>
              <a:t>PLAN DE DESARROLLO TERRITORIAL INTEGRAL RRD/ACC</a:t>
            </a:r>
          </a:p>
        </p:txBody>
      </p:sp>
    </p:spTree>
    <p:extLst>
      <p:ext uri="{BB962C8B-B14F-4D97-AF65-F5344CB8AC3E}">
        <p14:creationId xmlns:p14="http://schemas.microsoft.com/office/powerpoint/2010/main" val="5853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5"/>
          <p:cNvSpPr txBox="1"/>
          <p:nvPr/>
        </p:nvSpPr>
        <p:spPr>
          <a:xfrm>
            <a:off x="1594771" y="4982153"/>
            <a:ext cx="609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19 </a:t>
            </a:r>
            <a:r>
              <a:rPr lang="en-CA" b="1" dirty="0" err="1"/>
              <a:t>metas</a:t>
            </a:r>
            <a:r>
              <a:rPr lang="en-CA" b="1" dirty="0"/>
              <a:t> </a:t>
            </a:r>
            <a:r>
              <a:rPr lang="en-CA" b="1" dirty="0" err="1"/>
              <a:t>propuestas</a:t>
            </a:r>
            <a:r>
              <a:rPr lang="en-CA" b="1" dirty="0"/>
              <a:t> y </a:t>
            </a:r>
            <a:r>
              <a:rPr lang="en-CA" b="1" dirty="0" err="1"/>
              <a:t>todas</a:t>
            </a:r>
            <a:r>
              <a:rPr lang="en-CA" b="1" dirty="0"/>
              <a:t> </a:t>
            </a:r>
            <a:r>
              <a:rPr lang="en-CA" b="1" dirty="0" err="1"/>
              <a:t>cumplidas</a:t>
            </a:r>
            <a:r>
              <a:rPr lang="en-CA" b="1" dirty="0"/>
              <a:t>: 100% </a:t>
            </a:r>
          </a:p>
          <a:p>
            <a:r>
              <a:rPr lang="en-CA" b="1" dirty="0"/>
              <a:t>De </a:t>
            </a:r>
            <a:r>
              <a:rPr lang="en-CA" b="1" dirty="0" err="1"/>
              <a:t>ellas</a:t>
            </a:r>
            <a:r>
              <a:rPr lang="en-CA" b="1" dirty="0"/>
              <a:t> 5 </a:t>
            </a:r>
            <a:r>
              <a:rPr lang="en-CA" b="1" dirty="0" err="1"/>
              <a:t>en</a:t>
            </a:r>
            <a:r>
              <a:rPr lang="en-CA" b="1" dirty="0"/>
              <a:t> </a:t>
            </a:r>
            <a:r>
              <a:rPr lang="en-CA" b="1" dirty="0" err="1"/>
              <a:t>Objetivos</a:t>
            </a:r>
            <a:r>
              <a:rPr lang="en-CA" b="1" dirty="0"/>
              <a:t> y 14 </a:t>
            </a:r>
            <a:r>
              <a:rPr lang="en-CA" b="1" dirty="0" err="1"/>
              <a:t>en</a:t>
            </a:r>
            <a:r>
              <a:rPr lang="en-CA" dirty="0"/>
              <a:t> </a:t>
            </a:r>
            <a:r>
              <a:rPr lang="en-CA" b="1" dirty="0" err="1"/>
              <a:t>Resultados</a:t>
            </a:r>
            <a:endParaRPr lang="en-CA" dirty="0"/>
          </a:p>
        </p:txBody>
      </p:sp>
      <p:grpSp>
        <p:nvGrpSpPr>
          <p:cNvPr id="32" name="Group 10"/>
          <p:cNvGrpSpPr/>
          <p:nvPr/>
        </p:nvGrpSpPr>
        <p:grpSpPr>
          <a:xfrm>
            <a:off x="-488745" y="-267600"/>
            <a:ext cx="9574021" cy="1341244"/>
            <a:chOff x="-488745" y="-267600"/>
            <a:chExt cx="9574021" cy="1341244"/>
          </a:xfrm>
        </p:grpSpPr>
        <p:sp>
          <p:nvSpPr>
            <p:cNvPr id="1048596" name="Rectangle: Rounded Corners 6"/>
            <p:cNvSpPr/>
            <p:nvPr/>
          </p:nvSpPr>
          <p:spPr>
            <a:xfrm>
              <a:off x="109056" y="72331"/>
              <a:ext cx="8976220" cy="66138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097155" name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88745" y="-267600"/>
              <a:ext cx="1896084" cy="1341244"/>
            </a:xfrm>
            <a:prstGeom prst="rect">
              <a:avLst/>
            </a:prstGeom>
          </p:spPr>
        </p:pic>
        <p:sp>
          <p:nvSpPr>
            <p:cNvPr id="1048597" name="TextBox 9"/>
            <p:cNvSpPr txBox="1"/>
            <p:nvPr/>
          </p:nvSpPr>
          <p:spPr>
            <a:xfrm>
              <a:off x="1115736" y="202967"/>
              <a:ext cx="7749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Estado del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cumplimiento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las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metas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n-US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proyecto</a:t>
              </a:r>
              <a:endParaRPr lang="en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97156" name="Picture 1"/>
          <p:cNvPicPr>
            <a:picLocks noChangeAspect="1"/>
          </p:cNvPicPr>
          <p:nvPr/>
        </p:nvPicPr>
        <p:blipFill rotWithShape="1">
          <a:blip r:embed="rId3"/>
          <a:srcRect l="50000" t="72480" r="36698" b="19622"/>
          <a:stretch>
            <a:fillRect/>
          </a:stretch>
        </p:blipFill>
        <p:spPr>
          <a:xfrm>
            <a:off x="-16778" y="5956184"/>
            <a:ext cx="9219499" cy="901816"/>
          </a:xfrm>
          <a:prstGeom prst="rect">
            <a:avLst/>
          </a:prstGeom>
        </p:spPr>
      </p:pic>
      <p:graphicFrame>
        <p:nvGraphicFramePr>
          <p:cNvPr id="4194304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575263"/>
              </p:ext>
            </p:extLst>
          </p:nvPr>
        </p:nvGraphicFramePr>
        <p:xfrm>
          <a:off x="-54366" y="1413575"/>
          <a:ext cx="8621896" cy="365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t="26144" r="35925" b="22169"/>
          <a:stretch/>
        </p:blipFill>
        <p:spPr>
          <a:xfrm>
            <a:off x="4104361" y="0"/>
            <a:ext cx="886093" cy="1088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5741" y="1071801"/>
            <a:ext cx="5872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i="1" dirty="0" err="1"/>
              <a:t>Ejecución</a:t>
            </a:r>
            <a:r>
              <a:rPr lang="en-CA" sz="2200" b="1" i="1" dirty="0"/>
              <a:t> </a:t>
            </a:r>
            <a:r>
              <a:rPr lang="en-CA" sz="2200" b="1" i="1" dirty="0" err="1"/>
              <a:t>Financiera</a:t>
            </a:r>
            <a:endParaRPr lang="en-CA" sz="2200" b="1" i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B560FC-9729-D09F-8BFD-39B0FE2F5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738484"/>
              </p:ext>
            </p:extLst>
          </p:nvPr>
        </p:nvGraphicFramePr>
        <p:xfrm>
          <a:off x="0" y="1242391"/>
          <a:ext cx="9054548" cy="474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08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/>
          <p:cNvPicPr>
            <a:picLocks noChangeAspect="1"/>
          </p:cNvPicPr>
          <p:nvPr/>
        </p:nvPicPr>
        <p:blipFill rotWithShape="1">
          <a:blip r:embed="rId2" cstate="print"/>
          <a:srcRect l="34315" t="26144" r="35925" b="22169"/>
          <a:stretch>
            <a:fillRect/>
          </a:stretch>
        </p:blipFill>
        <p:spPr>
          <a:xfrm>
            <a:off x="7664189" y="33331"/>
            <a:ext cx="1315808" cy="16165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C3DDA2-31F9-4B07-88D8-FFB0B25B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750" cy="6858000"/>
          </a:xfrm>
          <a:prstGeom prst="rect">
            <a:avLst/>
          </a:prstGeom>
        </p:spPr>
      </p:pic>
      <p:sp>
        <p:nvSpPr>
          <p:cNvPr id="1048600" name="TextBox 8"/>
          <p:cNvSpPr txBox="1"/>
          <p:nvPr/>
        </p:nvSpPr>
        <p:spPr>
          <a:xfrm>
            <a:off x="3011558" y="1419063"/>
            <a:ext cx="596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73504F-2178-42A6-8BB2-75FB340F8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445026"/>
            <a:ext cx="5783995" cy="4412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AC22766-25B2-436F-948B-9685AA1BF86A}"/>
              </a:ext>
            </a:extLst>
          </p:cNvPr>
          <p:cNvSpPr txBox="1"/>
          <p:nvPr/>
        </p:nvSpPr>
        <p:spPr>
          <a:xfrm>
            <a:off x="70222" y="790113"/>
            <a:ext cx="9173170" cy="20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Fortalecidos y en funcionamiento con 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nformación, capacitación, equipamiento y módulos resilientes en condiciones extremas. </a:t>
            </a: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Centros de Gestión y Reducción de Riesgo de Desastres- Caibarién, Yaguajay, Chambas y Nuevitas (este último de nueva creación)</a:t>
            </a: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Puntos de Alerta Temprana en las comunidades de Punta Brava, Vitoria, Punta Alegre y Santa Rita. 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50F6A14E-7529-4D61-B655-0487EF762EC9}"/>
              </a:ext>
            </a:extLst>
          </p:cNvPr>
          <p:cNvGrpSpPr/>
          <p:nvPr/>
        </p:nvGrpSpPr>
        <p:grpSpPr>
          <a:xfrm>
            <a:off x="-528506" y="-292945"/>
            <a:ext cx="9588873" cy="1341244"/>
            <a:chOff x="-488745" y="-267600"/>
            <a:chExt cx="9574021" cy="1341244"/>
          </a:xfrm>
        </p:grpSpPr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2655FE7F-D473-4452-89C7-99B7D7D97A15}"/>
                </a:ext>
              </a:extLst>
            </p:cNvPr>
            <p:cNvSpPr/>
            <p:nvPr/>
          </p:nvSpPr>
          <p:spPr>
            <a:xfrm>
              <a:off x="109056" y="72331"/>
              <a:ext cx="8976220" cy="66138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51B11B5-4734-4CAE-BB78-38855D93F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88745" y="-267600"/>
              <a:ext cx="1896084" cy="1341244"/>
            </a:xfrm>
            <a:prstGeom prst="rect">
              <a:avLst/>
            </a:prstGeom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B7E892EC-5879-47BF-A7C7-D12D9DAC6306}"/>
                </a:ext>
              </a:extLst>
            </p:cNvPr>
            <p:cNvSpPr txBox="1"/>
            <p:nvPr/>
          </p:nvSpPr>
          <p:spPr>
            <a:xfrm>
              <a:off x="847288" y="149386"/>
              <a:ext cx="8135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solidFill>
                    <a:schemeClr val="bg1"/>
                  </a:solidFill>
                </a:rPr>
                <a:t>Resultado I: </a:t>
              </a:r>
              <a:r>
                <a:rPr lang="es-ES_tradnl" sz="1400" b="1" i="1" dirty="0">
                  <a:solidFill>
                    <a:schemeClr val="bg1"/>
                  </a:solidFill>
                </a:rPr>
                <a:t>Fortalecidas las capacidades para la reducción del riesgo de desastres a nivel local y su integración a los Planes de Reducción de Riesgos de Desastre.</a:t>
              </a:r>
              <a:endPara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34AF4A-0F05-45C0-B4F5-1DBC4B8EA948}"/>
              </a:ext>
            </a:extLst>
          </p:cNvPr>
          <p:cNvSpPr txBox="1"/>
          <p:nvPr/>
        </p:nvSpPr>
        <p:spPr>
          <a:xfrm>
            <a:off x="70223" y="2930046"/>
            <a:ext cx="6529359" cy="3638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Fortalecidos los Sistemas de Alerta Temprana, hidrometeorológico y de Aumento Nivel Medio del Mar, en los 4 municipios</a:t>
            </a: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quipamiento y servicios- 3 Estaciones de radar (La Isabela, Punta Prácticos y Gibara) y 2 Estaciones hidrometeorológicas existentes en Caibarién y Nuevitas.</a:t>
            </a: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Instalación y puesta en funcionamiento de 4 nuevas estaciones automáticas (2 meteorológicas y 2 </a:t>
            </a:r>
            <a:r>
              <a:rPr lang="es-E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mareográficas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en </a:t>
            </a:r>
            <a:r>
              <a:rPr lang="es-E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Yaguajay y Chambas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Diseño a nivel nacional del Sistema de Alerta Temprana de Cambios Extremos del Nivel Medio del Mar.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5BADF6-3E47-437E-8DA9-91910F76A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10483" r="22782" b="7461"/>
          <a:stretch/>
        </p:blipFill>
        <p:spPr>
          <a:xfrm>
            <a:off x="6748669" y="2594114"/>
            <a:ext cx="2311697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2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F365925-B9C3-49C3-A59E-7C5E455924A6}"/>
              </a:ext>
            </a:extLst>
          </p:cNvPr>
          <p:cNvSpPr txBox="1"/>
          <p:nvPr/>
        </p:nvSpPr>
        <p:spPr>
          <a:xfrm>
            <a:off x="1" y="767817"/>
            <a:ext cx="8956484" cy="1358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Planes de Reducción de Riesgos de Desastres, actualizados en los municipios Caibarién, Yaguajay, Chambas y Nuevitas.</a:t>
            </a:r>
          </a:p>
          <a:p>
            <a:pPr marL="3778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valuaciones comunitarias de vulnerabilidades con encuesta de percepción de riesgo que integró enfoque de género e inclusión social.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DE94A1-DDC0-4707-9FAE-C491DF7ED40D}"/>
              </a:ext>
            </a:extLst>
          </p:cNvPr>
          <p:cNvSpPr txBox="1"/>
          <p:nvPr/>
        </p:nvSpPr>
        <p:spPr>
          <a:xfrm>
            <a:off x="0" y="2126715"/>
            <a:ext cx="9060368" cy="176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0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Instrumentos clave para la gestión integrada de la Reducción Riesgo de Desastres y Adaptación al Cambio Climático:</a:t>
            </a:r>
          </a:p>
          <a:p>
            <a:pPr marL="3778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Planes RRD, que integra resultados de estudios de vulnerabilidad social con enfoque de género e inclusión social</a:t>
            </a:r>
          </a:p>
          <a:p>
            <a:pPr marL="37782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Planes municipales de ACC</a:t>
            </a:r>
            <a:endParaRPr lang="es-CU" dirty="0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CCDDB8E1-F956-4DC4-A7FA-BCF9451A2A27}"/>
              </a:ext>
            </a:extLst>
          </p:cNvPr>
          <p:cNvGrpSpPr/>
          <p:nvPr/>
        </p:nvGrpSpPr>
        <p:grpSpPr>
          <a:xfrm>
            <a:off x="-626164" y="-322762"/>
            <a:ext cx="9686532" cy="1356432"/>
            <a:chOff x="-488745" y="-267600"/>
            <a:chExt cx="9574021" cy="1341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948AC47-737E-4B34-A7DC-03DBC5E32ACE}"/>
                </a:ext>
              </a:extLst>
            </p:cNvPr>
            <p:cNvSpPr/>
            <p:nvPr/>
          </p:nvSpPr>
          <p:spPr>
            <a:xfrm>
              <a:off x="109056" y="72331"/>
              <a:ext cx="8976220" cy="66138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821FFE-B6BE-41F7-A350-66F57831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88745" y="-267600"/>
              <a:ext cx="1896084" cy="134124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A69FFB-4245-4BC5-AE73-094AAEB630D3}"/>
                </a:ext>
              </a:extLst>
            </p:cNvPr>
            <p:cNvSpPr txBox="1"/>
            <p:nvPr/>
          </p:nvSpPr>
          <p:spPr>
            <a:xfrm>
              <a:off x="847288" y="149386"/>
              <a:ext cx="8135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>
                  <a:solidFill>
                    <a:schemeClr val="bg1"/>
                  </a:solidFill>
                </a:rPr>
                <a:t>Resultado I: </a:t>
              </a:r>
              <a:r>
                <a:rPr lang="es-ES_tradnl" sz="1400" b="1" i="1" dirty="0">
                  <a:solidFill>
                    <a:schemeClr val="bg1"/>
                  </a:solidFill>
                </a:rPr>
                <a:t>Fortalecidas las capacidades para la reducción del riesgo de desastres a nivel local y su integración a los Planes de Reducción de Riesgos de Desastre.</a:t>
              </a:r>
              <a:endParaRPr lang="en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63897EA-7C05-4857-9522-3FDE3FFA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2" y="3958178"/>
            <a:ext cx="3659329" cy="27444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8AE4DE-71E3-42F5-99E9-47649861E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" y="3958179"/>
            <a:ext cx="3677490" cy="27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1178</Words>
  <Application>Microsoft Office PowerPoint</Application>
  <PresentationFormat>Presentación en pantalla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Lopez</dc:creator>
  <cp:lastModifiedBy>Santos Cubillas</cp:lastModifiedBy>
  <cp:revision>39</cp:revision>
  <dcterms:created xsi:type="dcterms:W3CDTF">2021-10-29T01:10:25Z</dcterms:created>
  <dcterms:modified xsi:type="dcterms:W3CDTF">2025-01-22T15:32:28Z</dcterms:modified>
</cp:coreProperties>
</file>